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4" r:id="rId7"/>
    <p:sldId id="260" r:id="rId8"/>
    <p:sldId id="268" r:id="rId9"/>
    <p:sldId id="269" r:id="rId10"/>
    <p:sldId id="270" r:id="rId11"/>
    <p:sldId id="271" r:id="rId12"/>
    <p:sldId id="272" r:id="rId13"/>
    <p:sldId id="262" r:id="rId14"/>
    <p:sldId id="261" r:id="rId15"/>
    <p:sldId id="265" r:id="rId16"/>
    <p:sldId id="267" r:id="rId17"/>
    <p:sldId id="26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4" autoAdjust="0"/>
    <p:restoredTop sz="86382"/>
  </p:normalViewPr>
  <p:slideViewPr>
    <p:cSldViewPr snapToGrid="0">
      <p:cViewPr varScale="1">
        <p:scale>
          <a:sx n="93" d="100"/>
          <a:sy n="93" d="100"/>
        </p:scale>
        <p:origin x="232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97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32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70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76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813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901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1024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661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46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89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961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68D6070-DFEB-48DE-9AE5-B54A23BF52F4}" type="datetimeFigureOut">
              <a:rPr lang="ru-RU" smtClean="0"/>
              <a:t>14.12.2019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18436A1-9040-4C6D-BFB1-B758C6C0554E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683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ragimova.kb@phystech.edu" TargetMode="External"/><Relationship Id="rId3" Type="http://schemas.openxmlformats.org/officeDocument/2006/relationships/image" Target="../media/image2.png"/><Relationship Id="rId7" Type="http://schemas.openxmlformats.org/officeDocument/2006/relationships/hyperlink" Target="mailto:smeshwith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etinin.ra@phystech.edu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mailto:starodumova.pa@phystech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Zk</a:t>
            </a:r>
            <a:r>
              <a:rPr lang="en-US" err="1"/>
              <a:t>-snark</a:t>
            </a:r>
            <a:r>
              <a:rPr lang="en-US"/>
              <a:t> voting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Department of radio engineering and cybernetics</a:t>
            </a:r>
          </a:p>
          <a:p>
            <a:r>
              <a:rPr lang="en-US"/>
              <a:t>Moscow institute of physics and technology</a:t>
            </a:r>
            <a:endParaRPr lang="ru-RU"/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581194" y="5590903"/>
            <a:ext cx="10993546" cy="7910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chemeClr val="bg1"/>
                </a:solidFill>
              </a:rPr>
              <a:t>dolgoprudny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ru-RU">
                <a:solidFill>
                  <a:schemeClr val="bg1"/>
                </a:solidFill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472499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Elliptic curves and their pairings</a:t>
            </a:r>
            <a:endParaRPr lang="ru-RU"/>
          </a:p>
        </p:txBody>
      </p:sp>
      <p:pic>
        <p:nvPicPr>
          <p:cNvPr id="8198" name="Picture 6" descr="https://sun9-12.userapi.com/c204624/v204624647/db88/NT5XXlZHeg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35" y="1839777"/>
            <a:ext cx="3842174" cy="94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sun9-50.userapi.com/c204624/v204624647/db8f/Xvk3i3hVgp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843" y="3080507"/>
            <a:ext cx="4229100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62" y="3080507"/>
            <a:ext cx="2288264" cy="27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0" y="3080507"/>
            <a:ext cx="2217659" cy="272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s://sun9-45.userapi.com/c204624/v204624647/db96/ET9ZoLsY6yU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3" y="3119898"/>
            <a:ext cx="19621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s://sun9-21.userapi.com/c204624/v204624647/db9d/npNUNpxVVLY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711" y="3988681"/>
            <a:ext cx="1581622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https://sun9-9.userapi.com/c204624/v204624647/dba4/nUSyHTyfe3I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b="2084"/>
          <a:stretch/>
        </p:blipFill>
        <p:spPr bwMode="auto">
          <a:xfrm>
            <a:off x="6793428" y="3943555"/>
            <a:ext cx="26416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https://sun9-47.userapi.com/c204624/v204624647/dbab/e0DSW9AUKj8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991" y="4015767"/>
            <a:ext cx="24003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5042843" y="4696419"/>
                <a:ext cx="1661426" cy="5166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ru-RU" sz="240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2843" y="4696419"/>
                <a:ext cx="1661426" cy="5166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Прямоугольник 6"/>
              <p:cNvSpPr/>
              <p:nvPr/>
            </p:nvSpPr>
            <p:spPr>
              <a:xfrm>
                <a:off x="7478884" y="4682429"/>
                <a:ext cx="14828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2800"/>
              </a:p>
            </p:txBody>
          </p:sp>
        </mc:Choice>
        <mc:Fallback xmlns="">
          <p:sp>
            <p:nvSpPr>
              <p:cNvPr id="7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8884" y="4682429"/>
                <a:ext cx="1482896" cy="461665"/>
              </a:xfrm>
              <a:prstGeom prst="rect">
                <a:avLst/>
              </a:prstGeom>
              <a:blipFill>
                <a:blip r:embed="rId11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9172006" y="4696419"/>
                <a:ext cx="2799421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40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func>
                      <m:r>
                        <a:rPr lang="ru-RU" sz="2400" i="0">
                          <a:latin typeface="Cambria Math" panose="02040503050406030204" pitchFamily="18" charset="0"/>
                        </a:rPr>
                        <m:t>:    </m:t>
                      </m:r>
                      <m:r>
                        <a:rPr lang="ru-RU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ru-RU" sz="2400" i="0">
                          <a:latin typeface="Cambria Math" panose="02040503050406030204" pitchFamily="18" charset="0"/>
                        </a:rPr>
                        <m:t>⋮ </m:t>
                      </m:r>
                      <m:sSup>
                        <m:sSup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ru-RU" sz="2400" i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ru-RU" sz="2400"/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006" y="4696419"/>
                <a:ext cx="2799421" cy="468205"/>
              </a:xfrm>
              <a:prstGeom prst="rect">
                <a:avLst/>
              </a:prstGeom>
              <a:blipFill>
                <a:blip r:embed="rId12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Прямоугольник 8"/>
              <p:cNvSpPr/>
              <p:nvPr/>
            </p:nvSpPr>
            <p:spPr>
              <a:xfrm>
                <a:off x="4950289" y="5243895"/>
                <a:ext cx="2373791" cy="525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 : 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ru-RU" sz="2400" i="0">
                          <a:latin typeface="Cambria Math" panose="02040503050406030204" pitchFamily="18" charset="0"/>
                        </a:rPr>
                        <m:t> ∈ </m:t>
                      </m:r>
                      <m:sSub>
                        <m:sSubPr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p>
                            <m:sSup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ru-RU" sz="2400"/>
              </a:p>
            </p:txBody>
          </p:sp>
        </mc:Choice>
        <mc:Fallback xmlns="">
          <p:sp>
            <p:nvSpPr>
              <p:cNvPr id="9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289" y="5243895"/>
                <a:ext cx="2373791" cy="525400"/>
              </a:xfrm>
              <a:prstGeom prst="rect">
                <a:avLst/>
              </a:prstGeom>
              <a:blipFill>
                <a:blip r:embed="rId1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Прямоугольник 9"/>
              <p:cNvSpPr/>
              <p:nvPr/>
            </p:nvSpPr>
            <p:spPr>
              <a:xfrm>
                <a:off x="8000847" y="5143323"/>
                <a:ext cx="3787704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ru-RU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4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С(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) : 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u-RU" sz="2400" i="0">
                              <a:latin typeface="Cambria Math" panose="02040503050406030204" pitchFamily="18" charset="0"/>
                            </a:rPr>
                            <m:t> ∈ </m:t>
                          </m:r>
                          <m:sSub>
                            <m:sSubPr>
                              <m:ctrlPr>
                                <a:rPr lang="ru-R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ru-RU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ru-RU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ru-RU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</m:oMath>
                  </m:oMathPara>
                </a14:m>
                <a:endParaRPr lang="ru-RU" sz="2400"/>
              </a:p>
            </p:txBody>
          </p:sp>
        </mc:Choice>
        <mc:Fallback xmlns=""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847" y="5143323"/>
                <a:ext cx="3787704" cy="64504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390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Elliptic curves and their pairings</a:t>
            </a:r>
            <a:endParaRPr lang="ru-RU"/>
          </a:p>
        </p:txBody>
      </p:sp>
      <p:pic>
        <p:nvPicPr>
          <p:cNvPr id="10244" name="Picture 4" descr="https://sun9-51.userapi.com/c856132/v856132087/196af8/ut-PbBp4qa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84" y="2030412"/>
            <a:ext cx="11198431" cy="220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sun9-56.userapi.com/c204624/v204624087/f8d3/yz_XARH4-A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84" y="4460751"/>
            <a:ext cx="3705192" cy="40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sun9-18.userapi.com/c204624/v204624087/f8da/jt3CL8cc0K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4" y="4387601"/>
            <a:ext cx="131445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sun9-62.userapi.com/c204624/v204624087/f8e1/tmNg7SXsF-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522" y="4311401"/>
            <a:ext cx="2933700" cy="57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sun9-46.userapi.com/c204624/v204624087/f8ef/p_x_gxjny_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50" y="4311401"/>
            <a:ext cx="22288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9053596" y="4239511"/>
            <a:ext cx="2447758" cy="9420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54" name="Picture 14" descr="https://sun9-71.userapi.com/c204624/v204624087/f8f7/gWzbiF3nHtM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5181600"/>
            <a:ext cx="70866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https://sun9-64.userapi.com/c204624/v204624087/f900/HMhvVgMU7DA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46" y="5962835"/>
            <a:ext cx="8477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55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non-interactive evaluation protocol</a:t>
            </a:r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3483" t="28683" r="16625" b="16028"/>
          <a:stretch/>
        </p:blipFill>
        <p:spPr>
          <a:xfrm>
            <a:off x="990599" y="2057400"/>
            <a:ext cx="9932345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6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5FC066-20D2-7945-9A20-D38DC3100392}"/>
              </a:ext>
            </a:extLst>
          </p:cNvPr>
          <p:cNvSpPr txBox="1"/>
          <p:nvPr/>
        </p:nvSpPr>
        <p:spPr>
          <a:xfrm>
            <a:off x="1220548" y="2120113"/>
            <a:ext cx="97509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present the realization for the electronic voting using </a:t>
            </a:r>
            <a:r>
              <a:rPr lang="en-US" sz="2800" dirty="0" err="1"/>
              <a:t>zk</a:t>
            </a:r>
            <a:r>
              <a:rPr lang="en-US" sz="2800" dirty="0"/>
              <a:t>-SNARKs principles</a:t>
            </a:r>
          </a:p>
          <a:p>
            <a:endParaRPr lang="en-US" sz="2800" dirty="0"/>
          </a:p>
          <a:p>
            <a:r>
              <a:rPr lang="en-US" sz="2800" dirty="0"/>
              <a:t>Trusted setup is done by the third party before voting.</a:t>
            </a:r>
          </a:p>
          <a:p>
            <a:r>
              <a:rPr lang="en-US" sz="2800" dirty="0"/>
              <a:t>Voter generates proof using his unique number and send to the verifier points on elliptic curve (which do not reveal any secret information about voter)</a:t>
            </a:r>
          </a:p>
          <a:p>
            <a:r>
              <a:rPr lang="en-US" sz="2800" dirty="0"/>
              <a:t>Verifier checks if these points correspond to real voters. If yes, the vote is counted by our base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4803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1706880" y="3405051"/>
            <a:ext cx="5599610" cy="214230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528458" y="2843347"/>
            <a:ext cx="5930536" cy="3261361"/>
          </a:xfrm>
          <a:prstGeom prst="rect">
            <a:avLst/>
          </a:prstGeom>
          <a:solidFill>
            <a:srgbClr val="FFFFFF">
              <a:alpha val="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416630" y="3875314"/>
            <a:ext cx="1463040" cy="87956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SERVER</a:t>
            </a:r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194662" y="3875314"/>
            <a:ext cx="1463040" cy="87956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PROXY</a:t>
            </a:r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972694" y="3875314"/>
            <a:ext cx="1463040" cy="87956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CLIENT</a:t>
            </a:r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5449128" y="478178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CLIENT</a:t>
            </a:r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5482021" y="3516867"/>
            <a:ext cx="921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SERVER</a:t>
            </a:r>
            <a:endParaRPr lang="ru-RU"/>
          </a:p>
        </p:txBody>
      </p:sp>
      <p:cxnSp>
        <p:nvCxnSpPr>
          <p:cNvPr id="13" name="Прямая со стрелкой 12"/>
          <p:cNvCxnSpPr>
            <a:stCxn id="7" idx="3"/>
            <a:endCxn id="8" idx="1"/>
          </p:cNvCxnSpPr>
          <p:nvPr/>
        </p:nvCxnSpPr>
        <p:spPr>
          <a:xfrm>
            <a:off x="3879670" y="4315097"/>
            <a:ext cx="13149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8" idx="3"/>
            <a:endCxn id="9" idx="1"/>
          </p:cNvCxnSpPr>
          <p:nvPr/>
        </p:nvCxnSpPr>
        <p:spPr>
          <a:xfrm>
            <a:off x="6657702" y="4315097"/>
            <a:ext cx="13149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4012021" y="4329333"/>
            <a:ext cx="1050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SOCKET</a:t>
            </a: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6755912" y="4280459"/>
            <a:ext cx="1118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REST  API</a:t>
            </a:r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495486" y="2306744"/>
            <a:ext cx="1982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VALIDATION  APP</a:t>
            </a:r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7651123" y="2306744"/>
            <a:ext cx="1310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FLASK  APP</a:t>
            </a:r>
            <a:endParaRPr lang="ru-RU"/>
          </a:p>
        </p:txBody>
      </p:sp>
      <p:cxnSp>
        <p:nvCxnSpPr>
          <p:cNvPr id="26" name="Прямая со стрелкой 25"/>
          <p:cNvCxnSpPr>
            <a:stCxn id="20" idx="2"/>
          </p:cNvCxnSpPr>
          <p:nvPr/>
        </p:nvCxnSpPr>
        <p:spPr>
          <a:xfrm>
            <a:off x="3486880" y="2676076"/>
            <a:ext cx="2095314" cy="102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>
            <a:stCxn id="21" idx="2"/>
          </p:cNvCxnSpPr>
          <p:nvPr/>
        </p:nvCxnSpPr>
        <p:spPr>
          <a:xfrm flipH="1">
            <a:off x="6098631" y="2676076"/>
            <a:ext cx="2207960" cy="2183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21" idx="2"/>
          </p:cNvCxnSpPr>
          <p:nvPr/>
        </p:nvCxnSpPr>
        <p:spPr>
          <a:xfrm>
            <a:off x="8306591" y="2676076"/>
            <a:ext cx="397623" cy="151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13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1192" y="730006"/>
            <a:ext cx="11029616" cy="1013800"/>
          </a:xfrm>
        </p:spPr>
        <p:txBody>
          <a:bodyPr/>
          <a:lstStyle/>
          <a:p>
            <a:r>
              <a:rPr lang="en-US"/>
              <a:t>Our voting</a:t>
            </a:r>
            <a:endParaRPr lang="ru-RU"/>
          </a:p>
        </p:txBody>
      </p:sp>
      <p:pic>
        <p:nvPicPr>
          <p:cNvPr id="1026" name="Picture 2" descr="https://sun9-72.userapi.com/c855728/v855728878/1a4f25/P2Xz9pdmE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91" y="1998906"/>
            <a:ext cx="7802418" cy="487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30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</a:t>
            </a:r>
            <a:endParaRPr lang="ru-RU"/>
          </a:p>
        </p:txBody>
      </p:sp>
      <p:pic>
        <p:nvPicPr>
          <p:cNvPr id="2052" name="Picture 4" descr="https://sun9-40.userapi.com/c855728/v855728878/1a4f43/IxSHcl9xna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466" y="1995233"/>
            <a:ext cx="7269067" cy="454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79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DF7A7B-22F1-7F4B-AEAC-2577AD5A1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531"/>
          <a:stretch/>
        </p:blipFill>
        <p:spPr>
          <a:xfrm>
            <a:off x="1051339" y="1989132"/>
            <a:ext cx="10089322" cy="406530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946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team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433" y="2125335"/>
            <a:ext cx="2479050" cy="24790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67" y="2125335"/>
            <a:ext cx="2483254" cy="248325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254" y="2125335"/>
            <a:ext cx="2479050" cy="247905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78" y="2125335"/>
            <a:ext cx="2479050" cy="247905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060619" y="4700995"/>
            <a:ext cx="3042320" cy="198451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ROMAN DETININ</a:t>
            </a:r>
          </a:p>
          <a:p>
            <a:pPr algn="ctr"/>
            <a:r>
              <a:rPr lang="en-US" dirty="0"/>
              <a:t>gr. 614</a:t>
            </a:r>
            <a:endParaRPr lang="ru-RU" dirty="0"/>
          </a:p>
          <a:p>
            <a:pPr algn="ctr"/>
            <a:r>
              <a:rPr lang="en-US" dirty="0">
                <a:hlinkClick r:id="rId6"/>
              </a:rPr>
              <a:t>detinin.ra@phystech.edu</a:t>
            </a:r>
            <a:endParaRPr lang="en-US" dirty="0"/>
          </a:p>
          <a:p>
            <a:pPr algn="ctr"/>
            <a:r>
              <a:rPr lang="en-US" dirty="0"/>
              <a:t>FRONTEND</a:t>
            </a:r>
            <a:br>
              <a:rPr lang="en-US" dirty="0"/>
            </a:br>
            <a:r>
              <a:rPr lang="en-US" dirty="0"/>
              <a:t>BACKEND</a:t>
            </a:r>
            <a:br>
              <a:rPr lang="en-US" dirty="0"/>
            </a:br>
            <a:r>
              <a:rPr lang="en-US" dirty="0"/>
              <a:t>ARCHITECTURE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71558" y="4776158"/>
            <a:ext cx="2578671" cy="183419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ANASTASIYA</a:t>
            </a:r>
            <a:r>
              <a:rPr lang="ru-RU" dirty="0"/>
              <a:t> </a:t>
            </a:r>
            <a:r>
              <a:rPr lang="en-US" dirty="0"/>
              <a:t>SMESHKO</a:t>
            </a:r>
          </a:p>
          <a:p>
            <a:pPr algn="ctr"/>
            <a:r>
              <a:rPr lang="en-US" dirty="0"/>
              <a:t>gr. 613</a:t>
            </a:r>
          </a:p>
          <a:p>
            <a:pPr algn="ctr"/>
            <a:r>
              <a:rPr lang="en-US" dirty="0">
                <a:hlinkClick r:id="rId7"/>
              </a:rPr>
              <a:t>smeshwith@gmail.com</a:t>
            </a:r>
            <a:br>
              <a:rPr lang="en-US" dirty="0"/>
            </a:br>
            <a:r>
              <a:rPr lang="en-US" dirty="0"/>
              <a:t>BACKEND</a:t>
            </a:r>
          </a:p>
          <a:p>
            <a:pPr algn="ctr"/>
            <a:r>
              <a:rPr lang="en-US" dirty="0"/>
              <a:t>QAP </a:t>
            </a:r>
            <a:br>
              <a:rPr lang="en-US" dirty="0"/>
            </a:br>
            <a:r>
              <a:rPr lang="en-US" dirty="0"/>
              <a:t>TRUSTED SETUP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120390" y="4913096"/>
            <a:ext cx="2942498" cy="183419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KAMILA RAGIMOVA</a:t>
            </a:r>
          </a:p>
          <a:p>
            <a:pPr algn="ctr"/>
            <a:r>
              <a:rPr lang="en-US" dirty="0"/>
              <a:t>gr. 611</a:t>
            </a:r>
          </a:p>
          <a:p>
            <a:pPr algn="ctr"/>
            <a:r>
              <a:rPr lang="en-US" dirty="0">
                <a:hlinkClick r:id="rId8"/>
              </a:rPr>
              <a:t>ragimova.kb@phystech.edu</a:t>
            </a:r>
            <a:br>
              <a:rPr lang="en-US" dirty="0"/>
            </a:br>
            <a:r>
              <a:rPr lang="en-US" dirty="0"/>
              <a:t>BACKEND</a:t>
            </a:r>
          </a:p>
          <a:p>
            <a:pPr algn="ctr"/>
            <a:r>
              <a:rPr lang="en-US" dirty="0"/>
              <a:t>ELLIPTIC </a:t>
            </a:r>
          </a:p>
          <a:p>
            <a:pPr algn="ctr"/>
            <a:r>
              <a:rPr lang="en-US" dirty="0"/>
              <a:t>CRYPTOGRAPHY</a:t>
            </a:r>
            <a:br>
              <a:rPr lang="en-US" dirty="0"/>
            </a:b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129113" y="4878261"/>
            <a:ext cx="3171524" cy="1903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POLINA STARODUMOVA</a:t>
            </a:r>
          </a:p>
          <a:p>
            <a:pPr algn="ctr"/>
            <a:r>
              <a:rPr lang="en-US" dirty="0"/>
              <a:t>gr. 612</a:t>
            </a:r>
          </a:p>
          <a:p>
            <a:pPr algn="ctr"/>
            <a:r>
              <a:rPr lang="en-US" dirty="0">
                <a:hlinkClick r:id="rId9"/>
              </a:rPr>
              <a:t>starodumova.pa@phystech.edu</a:t>
            </a:r>
            <a:r>
              <a:rPr lang="ru-RU" dirty="0"/>
              <a:t> </a:t>
            </a:r>
            <a:br>
              <a:rPr lang="en-US" dirty="0"/>
            </a:br>
            <a:r>
              <a:rPr lang="en-US" dirty="0"/>
              <a:t>BACKEND</a:t>
            </a:r>
          </a:p>
          <a:p>
            <a:pPr algn="ctr"/>
            <a:r>
              <a:rPr lang="en-US" dirty="0"/>
              <a:t>PROVER</a:t>
            </a:r>
          </a:p>
          <a:p>
            <a:pPr algn="ctr"/>
            <a:r>
              <a:rPr lang="en-US" dirty="0"/>
              <a:t>VERIFIER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7933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ZK-snarks</a:t>
            </a:r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C9F8B-F50B-294D-9DB8-F2BA42D6537F}"/>
              </a:ext>
            </a:extLst>
          </p:cNvPr>
          <p:cNvSpPr txBox="1"/>
          <p:nvPr/>
        </p:nvSpPr>
        <p:spPr>
          <a:xfrm>
            <a:off x="476088" y="1923393"/>
            <a:ext cx="1128498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Zero-Knowledge Succinct Non-Interactive Argument of Knowledge</a:t>
            </a:r>
          </a:p>
          <a:p>
            <a:endParaRPr lang="en-GB" sz="2400" dirty="0"/>
          </a:p>
          <a:p>
            <a:r>
              <a:rPr lang="en-GB" sz="2400" dirty="0"/>
              <a:t>The goal of zero-knowledge proofs is for a </a:t>
            </a:r>
            <a:r>
              <a:rPr lang="en-GB" sz="2400" i="1" dirty="0"/>
              <a:t>verifier</a:t>
            </a:r>
            <a:r>
              <a:rPr lang="en-GB" sz="2400" dirty="0"/>
              <a:t> to be able to convince itself that a </a:t>
            </a:r>
            <a:r>
              <a:rPr lang="en-GB" sz="2400" i="1" dirty="0"/>
              <a:t>prover</a:t>
            </a:r>
            <a:r>
              <a:rPr lang="en-GB" sz="2400" dirty="0"/>
              <a:t> possesses knowledge of a secret parameter, called a </a:t>
            </a:r>
            <a:r>
              <a:rPr lang="en-GB" sz="2400" i="1" dirty="0"/>
              <a:t>witness</a:t>
            </a:r>
            <a:r>
              <a:rPr lang="en-GB" sz="2400" dirty="0"/>
              <a:t>, satisfying some relation, without revealing the witness to the verifier or anyone else</a:t>
            </a:r>
          </a:p>
          <a:p>
            <a:endParaRPr lang="en-GB" dirty="0"/>
          </a:p>
          <a:p>
            <a:r>
              <a:rPr lang="en-GB" dirty="0"/>
              <a:t>In general it is a program taking two inputs: C(x, w).</a:t>
            </a:r>
          </a:p>
          <a:p>
            <a:r>
              <a:rPr lang="en-GB" dirty="0"/>
              <a:t>The input x is the public input, and w is the secret </a:t>
            </a:r>
            <a:r>
              <a:rPr lang="en-GB" i="1" dirty="0"/>
              <a:t>witness</a:t>
            </a:r>
            <a:r>
              <a:rPr lang="en-GB" dirty="0"/>
              <a:t> input</a:t>
            </a:r>
          </a:p>
          <a:p>
            <a:r>
              <a:rPr lang="en-GB" dirty="0"/>
              <a:t>The output is </a:t>
            </a:r>
            <a:r>
              <a:rPr lang="en-GB" dirty="0" err="1"/>
              <a:t>boolean</a:t>
            </a:r>
            <a:endParaRPr lang="en-GB" dirty="0"/>
          </a:p>
          <a:p>
            <a:r>
              <a:rPr lang="en-GB" dirty="0"/>
              <a:t>The goal is to get a specific public input x to prove that the </a:t>
            </a:r>
            <a:r>
              <a:rPr lang="en-GB" i="1" dirty="0"/>
              <a:t>prover</a:t>
            </a:r>
            <a:r>
              <a:rPr lang="en-GB" dirty="0"/>
              <a:t> knows a secret input w that C(x, w) = true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448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Quadratic Arithmetic Programs</a:t>
            </a:r>
            <a:endParaRPr lang="ru-RU"/>
          </a:p>
        </p:txBody>
      </p:sp>
      <p:pic>
        <p:nvPicPr>
          <p:cNvPr id="1026" name="Picture 2" descr="https://sun9-72.userapi.com/c858328/v858328481/115b0f/2USM2mEko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696" y="2037232"/>
            <a:ext cx="5008608" cy="442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70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Quadratic Arithmetic Programs</a:t>
            </a:r>
            <a:endParaRPr lang="ru-RU"/>
          </a:p>
        </p:txBody>
      </p:sp>
      <p:pic>
        <p:nvPicPr>
          <p:cNvPr id="1028" name="Picture 4" descr="https://sun9-10.userapi.com/c858328/v858328481/115b18/SvAXklcGBs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8" y="2477767"/>
            <a:ext cx="3319145" cy="98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un9-41.userapi.com/c858328/v858328481/115b29/RKdhfKSOrq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68" y="3641245"/>
            <a:ext cx="3320940" cy="11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sun9-21.userapi.com/c858328/v858328481/115b31/ItJFl8hfeL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54" y="2745198"/>
            <a:ext cx="3841658" cy="233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un9-50.userapi.com/c858328/v858328481/115b39/L2OGyYLgq8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956032"/>
            <a:ext cx="3326421" cy="82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un9-38.userapi.com/c858328/v858328481/115b41/nCLuOSofVD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58" y="3343603"/>
            <a:ext cx="3319145" cy="96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un9-72.userapi.com/c858328/v858328481/115b49/l2c516_B0D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554" y="2251628"/>
            <a:ext cx="3319145" cy="9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un9-23.userapi.com/c858328/v858328481/115b51/LJMMYrdi27g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554" y="4435587"/>
            <a:ext cx="3319144" cy="9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sun9-48.userapi.com/c858328/v858328481/115b59/K3gtebmXnU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957" y="5512355"/>
            <a:ext cx="3310946" cy="88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sun9-17.userapi.com/c858328/v858328115/118e20/mI2irSzj6XM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110" y="5473913"/>
            <a:ext cx="3310947" cy="58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34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Quadratic Arithmetic Programs</a:t>
            </a:r>
            <a:endParaRPr lang="ru-RU"/>
          </a:p>
        </p:txBody>
      </p:sp>
      <p:pic>
        <p:nvPicPr>
          <p:cNvPr id="4098" name="Picture 2" descr="https://sun9-27.userapi.com/c858328/v858328115/118e33/sOJlkVKxRY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117" y="1893569"/>
            <a:ext cx="4085532" cy="467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un9-7.userapi.com/c858328/v858328115/118e45/90WdIuRtkx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43" y="1893570"/>
            <a:ext cx="5461453" cy="95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sun9-64.userapi.com/c858328/v858328115/118e57/8FDFjp4Pjj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379" y="3022912"/>
            <a:ext cx="3809642" cy="354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034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Quadratic Arithmetic Programs</a:t>
            </a:r>
            <a:endParaRPr lang="ru-RU"/>
          </a:p>
        </p:txBody>
      </p:sp>
      <p:pic>
        <p:nvPicPr>
          <p:cNvPr id="5122" name="Picture 2" descr="https://sun9-8.userapi.com/c857432/v857432160/114bdf/-u7iFKvk4b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871662"/>
            <a:ext cx="813435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un9-69.userapi.com/c857432/v857432160/114be8/IL_kHHMwo_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586037"/>
            <a:ext cx="4933636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sun9-37.userapi.com/c857432/v857432160/114bf1/Gjqcz44a-A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211" y="2586037"/>
            <a:ext cx="5040089" cy="42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66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un9-64.userapi.com/c857432/v857432160/114bfa/NMPApPn7ES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978326"/>
            <a:ext cx="6165850" cy="439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sun9-3.userapi.com/c857432/v857432160/114c03/2Z1bMKMWMO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978326"/>
            <a:ext cx="6184900" cy="438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Quadratic Arithmetic Programs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61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Quadratic Arithmetic Programs</a:t>
            </a:r>
            <a:endParaRPr lang="ru-RU"/>
          </a:p>
        </p:txBody>
      </p:sp>
      <p:pic>
        <p:nvPicPr>
          <p:cNvPr id="7170" name="Picture 2" descr="https://sun9-28.userapi.com/c857432/v857432160/114c0c/hmAX46J6tg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967329"/>
            <a:ext cx="5706735" cy="313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sun9-18.userapi.com/c857432/v857432160/114c15/g_wPY5xVMz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39" y="5356774"/>
            <a:ext cx="6141040" cy="87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sun9-18.userapi.com/c857432/v857432160/114c1e/4WQDp0BotR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306637"/>
            <a:ext cx="6692187" cy="54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sun9-23.userapi.com/c857432/v857432160/114c27/rdH7SVoP-e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099349"/>
            <a:ext cx="6631162" cy="57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sun9-28.userapi.com/c857432/v857432160/114c30/-5n6a1caYt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6" y="3953775"/>
            <a:ext cx="6695202" cy="57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202904"/>
      </p:ext>
    </p:extLst>
  </p:cSld>
  <p:clrMapOvr>
    <a:masterClrMapping/>
  </p:clrMapOvr>
</p:sld>
</file>

<file path=ppt/theme/theme1.xml><?xml version="1.0" encoding="utf-8"?>
<a:theme xmlns:a="http://schemas.openxmlformats.org/drawingml/2006/main" name="Дивиденд">
  <a:themeElements>
    <a:clrScheme name="Дивиденд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Дивиденд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Дивиденд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TM03457464[[fn=Дивиденд]]</Template>
  <TotalTime>428</TotalTime>
  <Words>338</Words>
  <Application>Microsoft Macintosh PowerPoint</Application>
  <PresentationFormat>Widescreen</PresentationFormat>
  <Paragraphs>66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Cambria Math</vt:lpstr>
      <vt:lpstr>Corbel</vt:lpstr>
      <vt:lpstr>Gill Sans MT</vt:lpstr>
      <vt:lpstr>Wingdings 2</vt:lpstr>
      <vt:lpstr>Дивиденд</vt:lpstr>
      <vt:lpstr>Zk-snark voting</vt:lpstr>
      <vt:lpstr>Our team</vt:lpstr>
      <vt:lpstr>ZK-snarks</vt:lpstr>
      <vt:lpstr>Quadratic Arithmetic Programs</vt:lpstr>
      <vt:lpstr>Quadratic Arithmetic Programs</vt:lpstr>
      <vt:lpstr>Quadratic Arithmetic Programs</vt:lpstr>
      <vt:lpstr>Quadratic Arithmetic Programs</vt:lpstr>
      <vt:lpstr>Quadratic Arithmetic Programs</vt:lpstr>
      <vt:lpstr>Quadratic Arithmetic Programs</vt:lpstr>
      <vt:lpstr>Elliptic curves and their pairings</vt:lpstr>
      <vt:lpstr>Elliptic curves and their pairings</vt:lpstr>
      <vt:lpstr>A non-interactive evaluation protocol</vt:lpstr>
      <vt:lpstr>results</vt:lpstr>
      <vt:lpstr>Architecture</vt:lpstr>
      <vt:lpstr>Our voting</vt:lpstr>
      <vt:lpstr>ERROR</vt:lpstr>
      <vt:lpstr>SUCCESS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Голосование на Zk-snark</dc:title>
  <dc:creator>Камила Рагимова</dc:creator>
  <cp:lastModifiedBy>Polina Starodumova</cp:lastModifiedBy>
  <cp:revision>33</cp:revision>
  <dcterms:created xsi:type="dcterms:W3CDTF">2019-12-13T16:50:18Z</dcterms:created>
  <dcterms:modified xsi:type="dcterms:W3CDTF">2019-12-14T09:29:33Z</dcterms:modified>
</cp:coreProperties>
</file>